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4"/>
  </p:sldMasterIdLst>
  <p:notesMasterIdLst>
    <p:notesMasterId r:id="rId32"/>
  </p:notesMasterIdLst>
  <p:handoutMasterIdLst>
    <p:handoutMasterId r:id="rId33"/>
  </p:handoutMasterIdLst>
  <p:sldIdLst>
    <p:sldId id="804" r:id="rId15"/>
    <p:sldId id="835" r:id="rId16"/>
    <p:sldId id="814" r:id="rId17"/>
    <p:sldId id="802" r:id="rId18"/>
    <p:sldId id="806" r:id="rId19"/>
    <p:sldId id="810" r:id="rId20"/>
    <p:sldId id="827" r:id="rId21"/>
    <p:sldId id="837" r:id="rId22"/>
    <p:sldId id="838" r:id="rId23"/>
    <p:sldId id="836" r:id="rId24"/>
    <p:sldId id="832" r:id="rId25"/>
    <p:sldId id="823" r:id="rId26"/>
    <p:sldId id="825" r:id="rId27"/>
    <p:sldId id="826" r:id="rId28"/>
    <p:sldId id="843" r:id="rId29"/>
    <p:sldId id="842" r:id="rId30"/>
    <p:sldId id="830" r:id="rId31"/>
  </p:sldIdLst>
  <p:sldSz cx="12192000" cy="6858000"/>
  <p:notesSz cx="7053263" cy="93567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BFF"/>
    <a:srgbClr val="EEF7FF"/>
    <a:srgbClr val="003E81"/>
    <a:srgbClr val="D95639"/>
    <a:srgbClr val="D95400"/>
    <a:srgbClr val="D93E10"/>
    <a:srgbClr val="D34900"/>
    <a:srgbClr val="B9CE00"/>
    <a:srgbClr val="65A4D6"/>
    <a:srgbClr val="00A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64" autoAdjust="0"/>
    <p:restoredTop sz="82996" autoAdjust="0"/>
  </p:normalViewPr>
  <p:slideViewPr>
    <p:cSldViewPr snapToGrid="0">
      <p:cViewPr varScale="1">
        <p:scale>
          <a:sx n="77" d="100"/>
          <a:sy n="77" d="100"/>
        </p:scale>
        <p:origin x="48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8" y="-84"/>
      </p:cViewPr>
      <p:guideLst>
        <p:guide orient="horz" pos="2948"/>
        <p:guide pos="2222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DD0B7EB-840B-794B-BCFF-F1E6367F11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42ACE2-E45A-B349-A943-369A998553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71754D2-917C-1446-B17B-265137B7FA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4B935EA-1CD8-8C49-A664-1FCA43D9D26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B3EE1C-3998-5A4F-B167-D6C180672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4C4AF13-C17B-B741-9CD5-310279C0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8909050"/>
            <a:ext cx="7794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/>
              <a:t>Page </a:t>
            </a:r>
            <a:fld id="{C3FCF6A4-B1E4-854C-95CF-4CBF65DA6679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6C0C94-64E4-F642-BD4D-E966344F8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8BEEA1-6CB9-3B45-8375-C216B7B045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DD0F7A-C7DD-0E44-88A1-2B9E20D62E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564E922-5B57-F445-AD53-202B8FC8B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399512-E961-4347-8706-661AE02AA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356CB06-1030-0B41-82F7-53C37F55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8909050"/>
            <a:ext cx="7635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/>
              <a:t>Page </a:t>
            </a:r>
            <a:fld id="{4BC4BD8E-4513-1F4D-9D96-B772C8A5E233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49BCF25-0E7A-044A-AA95-0450548451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5159375"/>
            <a:ext cx="5797550" cy="3262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F7F6A78-4152-5943-8790-482450ABF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76250"/>
            <a:ext cx="516255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7" tIns="51787" rIns="97297" bIns="51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69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74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365885"/>
            <a:ext cx="4418390" cy="504958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505" y="3284439"/>
            <a:ext cx="10966453" cy="461665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605367" y="528365"/>
            <a:ext cx="3154870" cy="54845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669413-AA1F-7B48-9EF7-51410D71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2976470"/>
            <a:ext cx="10966453" cy="242039"/>
          </a:xfrm>
        </p:spPr>
        <p:txBody>
          <a:bodyPr tIns="0" bIns="0">
            <a:noAutofit/>
          </a:bodyPr>
          <a:lstStyle>
            <a:lvl1pPr marL="0" indent="0">
              <a:buNone/>
              <a:defRPr sz="16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DEPARTMENT OR SERVICE LINE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4746216"/>
            <a:ext cx="10966450" cy="456535"/>
          </a:xfrm>
        </p:spPr>
        <p:txBody>
          <a:bodyPr tIns="0" bIns="0" anchor="b" anchorCtr="0"/>
          <a:lstStyle>
            <a:lvl1pPr marL="0" indent="0">
              <a:spcBef>
                <a:spcPts val="100"/>
              </a:spcBef>
              <a:spcAft>
                <a:spcPts val="100"/>
              </a:spcAft>
              <a:buFontTx/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250" y="5546598"/>
            <a:ext cx="10966450" cy="213551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F1042F6-5AC4-E6C7-E6E7-479FC628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0" b="39334"/>
          <a:stretch/>
        </p:blipFill>
        <p:spPr>
          <a:xfrm>
            <a:off x="371323" y="1100722"/>
            <a:ext cx="3017520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2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7B6B068-0104-0EAC-9F4F-45AE6906A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0" b="39334"/>
          <a:stretch/>
        </p:blipFill>
        <p:spPr>
          <a:xfrm>
            <a:off x="9174480" y="102718"/>
            <a:ext cx="3017520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8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B4F123-30EB-A440-BB44-9D7F067693BF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ED2D5-3D21-F846-9AB1-F18C83362D57}"/>
              </a:ext>
            </a:extLst>
          </p:cNvPr>
          <p:cNvSpPr/>
          <p:nvPr userDrawn="1"/>
        </p:nvSpPr>
        <p:spPr bwMode="auto">
          <a:xfrm>
            <a:off x="4272325" y="0"/>
            <a:ext cx="7919676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13092-8DB7-0B4F-ABD0-D6BD9362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133" y="3198167"/>
            <a:ext cx="6662057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BB0AF-9056-B849-8AE6-C1E1BBA3E30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11A79-FA5C-6C4A-9F3B-44ACE4907DA5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D90C-2B1D-CE42-B14E-DB6FD23D2123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68" y="1124081"/>
            <a:ext cx="5115984" cy="17430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1124081"/>
            <a:ext cx="5374393" cy="174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56170B-6943-F84C-A7CF-C98CC69F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B657569-A503-AFBE-CAD8-4F520DB6C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0" b="39334"/>
          <a:stretch/>
        </p:blipFill>
        <p:spPr>
          <a:xfrm>
            <a:off x="9174480" y="102718"/>
            <a:ext cx="3017520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67" y="1173430"/>
            <a:ext cx="535689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368" y="1739965"/>
            <a:ext cx="5356892" cy="1756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171" y="1173430"/>
            <a:ext cx="540977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171" y="1739965"/>
            <a:ext cx="5409773" cy="17566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98137F-E053-8749-A48F-5E7A87B94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53435B7-7044-49A8-BE9C-3F2256506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0" b="39334"/>
          <a:stretch/>
        </p:blipFill>
        <p:spPr>
          <a:xfrm>
            <a:off x="9174480" y="102718"/>
            <a:ext cx="3017520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2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7A72FA-85E0-1C47-93C3-EB1CF1E07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EC48280-A31D-94CC-E45F-5BB648085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0" b="39334"/>
          <a:stretch/>
        </p:blipFill>
        <p:spPr>
          <a:xfrm>
            <a:off x="9174480" y="102718"/>
            <a:ext cx="3017520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B4EE83-43F5-0534-1249-EB600E5F2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0" b="39334"/>
          <a:stretch/>
        </p:blipFill>
        <p:spPr>
          <a:xfrm>
            <a:off x="9174480" y="102718"/>
            <a:ext cx="3017520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4306868" y="3084953"/>
            <a:ext cx="3154870" cy="548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62E6E-14D8-0F44-A50D-BEB5AA05E94A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A041C-85C9-D44B-987A-C8542A9F68E4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D422F-FE44-674C-AF4F-23C21B48453C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87DA0F-8041-DB4E-818B-D170DFA1CCEB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B07BFF9-B6B0-7A93-5B08-056BDE2FE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0" b="39334"/>
          <a:stretch/>
        </p:blipFill>
        <p:spPr>
          <a:xfrm>
            <a:off x="4507590" y="3768945"/>
            <a:ext cx="3017520" cy="6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60C43DA-1A5C-A446-A959-2598C0B2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997" y="1114750"/>
            <a:ext cx="11071946" cy="17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Level 1</a:t>
            </a:r>
          </a:p>
          <a:p>
            <a:pPr lvl="1"/>
            <a:r>
              <a:rPr lang="en-US" altLang="en-US" dirty="0"/>
              <a:t>Level two</a:t>
            </a:r>
          </a:p>
          <a:p>
            <a:pPr lvl="2"/>
            <a:r>
              <a:rPr lang="en-US" altLang="en-US" dirty="0"/>
              <a:t>Level three</a:t>
            </a:r>
          </a:p>
          <a:p>
            <a:pPr lvl="3"/>
            <a:r>
              <a:rPr lang="en-US" altLang="en-US" dirty="0"/>
              <a:t>Level four</a:t>
            </a:r>
          </a:p>
          <a:p>
            <a:pPr lvl="4"/>
            <a:r>
              <a:rPr lang="en-US" altLang="en-US" dirty="0"/>
              <a:t>Level five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684BA7-7381-CC48-B7B4-6B25FA5D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9943" y="6448248"/>
            <a:ext cx="3067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17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B4467E9-E984-A945-AC32-61228A8C1F5F}" type="slidenum">
              <a:rPr lang="en-US" altLang="en-US" sz="12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2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25B6A2B-1598-5242-AF8F-0A570BD4E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6F14E00-C21C-8644-9056-518E0CF2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2E0A31-819C-9143-859F-CC5CDD40C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9709391" y="6412091"/>
            <a:ext cx="1902387" cy="33071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EFA743-63F0-4B47-A850-8785F92E96BE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024AA-066E-4A4F-81B6-327E570F3A29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BC9060-1F5C-B745-BC70-10DC006B7B24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40AAF1-9FC3-A148-A6CA-B55E87F31084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72" r:id="rId8"/>
  </p:sldLayoutIdLst>
  <p:hf sldNum="0" hdr="0" ftr="0" dt="0"/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5pPr>
      <a:lvl6pPr marL="4572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6pPr>
      <a:lvl7pPr marL="9144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7pPr>
      <a:lvl8pPr marL="13716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8pPr>
      <a:lvl9pPr marL="18288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9pPr>
    </p:titleStyle>
    <p:bodyStyle>
      <a:lvl1pPr marL="242888" indent="-242888" algn="l" defTabSz="901700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SzPct val="120000"/>
        <a:buFont typeface="Lucida Grande" panose="020B0600040502020204" pitchFamily="34" charset="0"/>
        <a:buChar char="‣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1"/>
        </a:buClr>
        <a:buSzPct val="110000"/>
        <a:buFont typeface="Arial" panose="020B0604020202020204" pitchFamily="34" charset="0"/>
        <a:buChar char="•"/>
        <a:defRPr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ed.upenn.edu/CE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12771" y="2909851"/>
            <a:ext cx="10966453" cy="461665"/>
          </a:xfrm>
        </p:spPr>
        <p:txBody>
          <a:bodyPr/>
          <a:lstStyle/>
          <a:p>
            <a:r>
              <a:rPr lang="en-US" dirty="0"/>
              <a:t>Introduction to PennPathways 2.0 and AgileMD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661159" y="3717316"/>
            <a:ext cx="9918065" cy="1790234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Key Contacts: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Emilia J. Flores, RN, PhD</a:t>
            </a:r>
          </a:p>
          <a:p>
            <a:r>
              <a:rPr lang="en-US" sz="1800" dirty="0">
                <a:solidFill>
                  <a:schemeClr val="tx1"/>
                </a:solidFill>
              </a:rPr>
              <a:t>Nikhil Mull, MD</a:t>
            </a:r>
          </a:p>
          <a:p>
            <a:r>
              <a:rPr lang="en-US" sz="1800" dirty="0">
                <a:solidFill>
                  <a:schemeClr val="tx1"/>
                </a:solidFill>
              </a:rPr>
              <a:t>Rachael Rider, MHA</a:t>
            </a:r>
          </a:p>
          <a:p>
            <a:r>
              <a:rPr lang="en-US" sz="1800" dirty="0">
                <a:solidFill>
                  <a:schemeClr val="tx1"/>
                </a:solidFill>
              </a:rPr>
              <a:t>Joy Iocca, RN</a:t>
            </a:r>
          </a:p>
          <a:p>
            <a:r>
              <a:rPr lang="en-US" sz="1800" dirty="0">
                <a:solidFill>
                  <a:schemeClr val="tx1"/>
                </a:solidFill>
              </a:rPr>
              <a:t>John McGreevey, MD</a:t>
            </a:r>
          </a:p>
        </p:txBody>
      </p:sp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A1A35B6B-9871-576F-B5DB-D21C06F181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297" y="1009998"/>
            <a:ext cx="2011680" cy="680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05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844BA-3A39-290E-4616-F2E82904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5" y="548464"/>
            <a:ext cx="4288662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2800" dirty="0">
                <a:latin typeface="+mj-lt"/>
                <a:cs typeface="+mj-cs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BB91-22F7-4D9F-357A-6D5E65CD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8" y="2207866"/>
            <a:ext cx="5081217" cy="31432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4288" indent="0" defTabSz="914400" eaLnBrk="1" hangingPunct="1">
              <a:lnSpc>
                <a:spcPct val="90000"/>
              </a:lnSpc>
              <a:buNone/>
            </a:pPr>
            <a:r>
              <a:rPr lang="en-US" sz="2200" i="1" dirty="0">
                <a:solidFill>
                  <a:schemeClr val="tx1"/>
                </a:solidFill>
              </a:rPr>
              <a:t>Examples</a:t>
            </a: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2200" dirty="0"/>
              <a:t>Report on pathway users by entity, department</a:t>
            </a:r>
            <a:endParaRPr lang="en-US" sz="2200" dirty="0">
              <a:solidFill>
                <a:schemeClr val="tx1"/>
              </a:solidFill>
            </a:endParaRP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Reports on proportion of orders placed from the pathway vs. other means</a:t>
            </a:r>
          </a:p>
          <a:p>
            <a:pPr lvl="1" indent="-228600"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By pathway</a:t>
            </a:r>
          </a:p>
          <a:p>
            <a:pPr lvl="1" indent="-228600"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By entity</a:t>
            </a:r>
          </a:p>
          <a:p>
            <a:pPr lvl="1" indent="-228600"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By department</a:t>
            </a:r>
          </a:p>
          <a:p>
            <a:pPr lvl="1" indent="-228600" defTabSz="914400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By user</a:t>
            </a:r>
          </a:p>
          <a:p>
            <a:pPr lvl="1" indent="-228600" defTabSz="914400"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indent="-228600" defTabSz="914400" eaLnBrk="1" hangingPunct="1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Proportion of patients where pre-defined pathway milestones achieved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A48A9-16B3-3195-F6F9-2C63DBF5C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8" r="35846"/>
          <a:stretch/>
        </p:blipFill>
        <p:spPr>
          <a:xfrm>
            <a:off x="6305333" y="975441"/>
            <a:ext cx="5529942" cy="528074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3D900-3208-6D8D-41A5-7724F0E7A031}"/>
              </a:ext>
            </a:extLst>
          </p:cNvPr>
          <p:cNvSpPr txBox="1"/>
          <p:nvPr/>
        </p:nvSpPr>
        <p:spPr bwMode="auto">
          <a:xfrm>
            <a:off x="410708" y="1292745"/>
            <a:ext cx="5385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2000" dirty="0"/>
              <a:t>Detailed analytics will be available for pathways used from within PennChart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38F8-AC3D-A2BB-A000-9284927B86AF}"/>
              </a:ext>
            </a:extLst>
          </p:cNvPr>
          <p:cNvSpPr txBox="1"/>
          <p:nvPr/>
        </p:nvSpPr>
        <p:spPr bwMode="auto">
          <a:xfrm>
            <a:off x="55232" y="6561830"/>
            <a:ext cx="15960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(Workstream 2)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339A15-F3E3-926C-74BE-E6B057628E2E}"/>
              </a:ext>
            </a:extLst>
          </p:cNvPr>
          <p:cNvSpPr txBox="1">
            <a:spLocks/>
          </p:cNvSpPr>
          <p:nvPr/>
        </p:nvSpPr>
        <p:spPr bwMode="auto">
          <a:xfrm>
            <a:off x="605368" y="601811"/>
            <a:ext cx="110745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/>
              <a:t>Other changes to pathways</a:t>
            </a:r>
            <a:br>
              <a:rPr lang="en-US" sz="280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652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C419-14E4-1493-BA5B-8EA8B7E6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8" y="476872"/>
            <a:ext cx="11074576" cy="430887"/>
          </a:xfrm>
        </p:spPr>
        <p:txBody>
          <a:bodyPr/>
          <a:lstStyle/>
          <a:p>
            <a:r>
              <a:rPr lang="en-US" sz="2800" dirty="0"/>
              <a:t>AgileMD Key Milestones </a:t>
            </a:r>
            <a:r>
              <a:rPr lang="en-US" sz="2800" dirty="0">
                <a:sym typeface="Wingdings" panose="05000000000000000000" pitchFamily="2" charset="2"/>
              </a:rPr>
              <a:t>(Workstream 1)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2357-220B-1B0A-5ADF-13DF99EF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97" y="1114750"/>
            <a:ext cx="11071946" cy="594749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Conversion Dorsata </a:t>
            </a:r>
            <a:r>
              <a:rPr lang="en-US" sz="2200" dirty="0">
                <a:sym typeface="Wingdings" panose="05000000000000000000" pitchFamily="2" charset="2"/>
              </a:rPr>
              <a:t> Agile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Dorsata will be replaced by Agile on July 1, 2023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Dorsata will not be available after this date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PennPathways will still be accessible in all the usual ways</a:t>
            </a:r>
          </a:p>
          <a:p>
            <a:pPr lvl="2"/>
            <a:r>
              <a:rPr lang="en-US" sz="1800" u="sng" dirty="0">
                <a:solidFill>
                  <a:schemeClr val="tx1"/>
                </a:solidFill>
                <a:highlight>
                  <a:srgbClr val="FFFF00"/>
                </a:highlight>
              </a:rPr>
              <a:t>All exiting pathways will be viewable in Agile AND </a:t>
            </a:r>
            <a:r>
              <a:rPr lang="en-US" sz="1800" b="1" u="sng" dirty="0">
                <a:solidFill>
                  <a:schemeClr val="tx1"/>
                </a:solidFill>
                <a:highlight>
                  <a:srgbClr val="FFFF00"/>
                </a:highlight>
              </a:rPr>
              <a:t>in PennChart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All Dorsata links in PennChart / Policies / Intranet sites replaced with Agile links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~ 3-5 pathways will be available in Agile format </a:t>
            </a:r>
            <a:r>
              <a:rPr lang="en-US" sz="1800" u="sng" dirty="0">
                <a:solidFill>
                  <a:schemeClr val="tx1"/>
                </a:solidFill>
              </a:rPr>
              <a:t>at go-live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Remaining will appear as a PDF </a:t>
            </a:r>
            <a:r>
              <a:rPr lang="en-US" sz="1800" u="sng" dirty="0">
                <a:solidFill>
                  <a:schemeClr val="tx1"/>
                </a:solidFill>
              </a:rPr>
              <a:t>with plan in place for conversion</a:t>
            </a:r>
          </a:p>
          <a:p>
            <a:pPr lvl="3"/>
            <a:endParaRPr lang="en-US" sz="1800" u="sng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Dorsata app on shared iPhones will be replaced by a shortcut to mobile friendly Agile website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No more account required for mobile viewing!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Can text, email, print pathways directly from the phone</a:t>
            </a:r>
          </a:p>
          <a:p>
            <a:pPr marL="774700"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108CF-950B-3BBC-6391-EFF81749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A434AB2-4671-403C-D50D-42CDFBCA6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72" b="31218"/>
          <a:stretch/>
        </p:blipFill>
        <p:spPr>
          <a:xfrm>
            <a:off x="5867752" y="1021576"/>
            <a:ext cx="6146362" cy="238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B5205E-1855-10DF-06FD-672BFAD8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593" y="1292163"/>
            <a:ext cx="2452755" cy="2898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702D666-6858-1ADA-36F9-7FAAB38B77B8}"/>
              </a:ext>
            </a:extLst>
          </p:cNvPr>
          <p:cNvSpPr/>
          <p:nvPr/>
        </p:nvSpPr>
        <p:spPr bwMode="auto">
          <a:xfrm>
            <a:off x="4243626" y="2595578"/>
            <a:ext cx="655468" cy="372862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7CF002-F8C5-3136-8448-D6999C867EC0}"/>
              </a:ext>
            </a:extLst>
          </p:cNvPr>
          <p:cNvSpPr txBox="1"/>
          <p:nvPr/>
        </p:nvSpPr>
        <p:spPr bwMode="auto">
          <a:xfrm>
            <a:off x="530667" y="1714859"/>
            <a:ext cx="265715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wrap="square">
            <a:spAutoFit/>
          </a:bodyPr>
          <a:lstStyle/>
          <a:p>
            <a:pPr marL="457200" lvl="4" indent="-457200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Intranets</a:t>
            </a:r>
            <a:r>
              <a:rPr lang="en-US" sz="2000" dirty="0">
                <a:solidFill>
                  <a:schemeClr val="tx1"/>
                </a:solidFill>
              </a:rPr>
              <a:t>: UPHS and all entity. All existing links on intranets/ </a:t>
            </a:r>
            <a:r>
              <a:rPr lang="en-US" sz="2000" dirty="0" err="1">
                <a:solidFill>
                  <a:schemeClr val="tx1"/>
                </a:solidFill>
              </a:rPr>
              <a:t>sharepoint</a:t>
            </a:r>
            <a:r>
              <a:rPr lang="en-US" sz="2000" dirty="0">
                <a:solidFill>
                  <a:schemeClr val="tx1"/>
                </a:solidFill>
              </a:rPr>
              <a:t> site will be replaced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315562-B734-EDF8-686C-8E5D8ED64930}"/>
              </a:ext>
            </a:extLst>
          </p:cNvPr>
          <p:cNvSpPr/>
          <p:nvPr/>
        </p:nvSpPr>
        <p:spPr bwMode="auto">
          <a:xfrm>
            <a:off x="4571360" y="3980628"/>
            <a:ext cx="655468" cy="33391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1055D2-FDF1-7D3E-C92F-E3375BA60497}"/>
              </a:ext>
            </a:extLst>
          </p:cNvPr>
          <p:cNvSpPr txBox="1"/>
          <p:nvPr/>
        </p:nvSpPr>
        <p:spPr bwMode="auto">
          <a:xfrm>
            <a:off x="294480" y="185352"/>
            <a:ext cx="9382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4"/>
            <a:r>
              <a:rPr lang="en-US" sz="2800" dirty="0">
                <a:solidFill>
                  <a:schemeClr val="accent5"/>
                </a:solidFill>
              </a:rPr>
              <a:t>FOUR</a:t>
            </a:r>
            <a:r>
              <a:rPr lang="en-US" sz="2800" dirty="0">
                <a:solidFill>
                  <a:schemeClr val="tx1"/>
                </a:solidFill>
              </a:rPr>
              <a:t> ways to access / use PennPathways: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6DC252-82C9-E8EA-141D-CC76062FF804}"/>
              </a:ext>
            </a:extLst>
          </p:cNvPr>
          <p:cNvSpPr txBox="1"/>
          <p:nvPr/>
        </p:nvSpPr>
        <p:spPr bwMode="auto">
          <a:xfrm>
            <a:off x="5613430" y="1334599"/>
            <a:ext cx="265715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/>
        </p:spPr>
        <p:txBody>
          <a:bodyPr wrap="square">
            <a:spAutoFit/>
          </a:bodyPr>
          <a:lstStyle/>
          <a:p>
            <a:pPr marL="457200" lvl="4" indent="-457200">
              <a:buFont typeface="+mj-lt"/>
              <a:buAutoNum type="arabicPeriod" startAt="2"/>
            </a:pPr>
            <a:r>
              <a:rPr lang="en-US" sz="2000" b="1" dirty="0">
                <a:solidFill>
                  <a:schemeClr val="tx1"/>
                </a:solidFill>
              </a:rPr>
              <a:t>PennChart 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UPHS links &gt;&gt; Algorithm &gt;&gt; PennPathways 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Existing links in orders, lab results, etc.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E8F409-65E5-5812-26E9-0B0B6F2158FA}"/>
              </a:ext>
            </a:extLst>
          </p:cNvPr>
          <p:cNvSpPr/>
          <p:nvPr/>
        </p:nvSpPr>
        <p:spPr bwMode="auto">
          <a:xfrm>
            <a:off x="9596622" y="922714"/>
            <a:ext cx="655468" cy="333919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F31E90-B81B-C06E-7C8F-CD33F21B739D}"/>
              </a:ext>
            </a:extLst>
          </p:cNvPr>
          <p:cNvSpPr txBox="1"/>
          <p:nvPr/>
        </p:nvSpPr>
        <p:spPr bwMode="auto">
          <a:xfrm>
            <a:off x="361161" y="5499544"/>
            <a:ext cx="6094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Workstream 1, July 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7F015-A30D-8377-5D00-2155F2728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709" y="3653851"/>
            <a:ext cx="1696379" cy="3086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1198E-0DCB-B909-D4E5-44DA58396A6A}"/>
              </a:ext>
            </a:extLst>
          </p:cNvPr>
          <p:cNvSpPr txBox="1"/>
          <p:nvPr/>
        </p:nvSpPr>
        <p:spPr bwMode="auto">
          <a:xfrm>
            <a:off x="5613430" y="4351688"/>
            <a:ext cx="265715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/>
        </p:spPr>
        <p:txBody>
          <a:bodyPr wrap="square">
            <a:spAutoFit/>
          </a:bodyPr>
          <a:lstStyle/>
          <a:p>
            <a:pPr marL="457200" lvl="4" indent="-457200">
              <a:buFont typeface="+mj-lt"/>
              <a:buAutoNum type="arabicPeriod" startAt="2"/>
            </a:pPr>
            <a:r>
              <a:rPr lang="en-US" sz="2000" b="1" dirty="0">
                <a:solidFill>
                  <a:schemeClr val="tx1"/>
                </a:solidFill>
              </a:rPr>
              <a:t>Mobile App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 shared iPhones/ </a:t>
            </a:r>
            <a:r>
              <a:rPr lang="en-US" sz="2000" dirty="0" err="1">
                <a:solidFill>
                  <a:schemeClr val="tx1"/>
                </a:solidFill>
              </a:rPr>
              <a:t>SCiP</a:t>
            </a:r>
            <a:r>
              <a:rPr lang="en-US" sz="2000" dirty="0">
                <a:solidFill>
                  <a:schemeClr val="tx1"/>
                </a:solidFill>
              </a:rPr>
              <a:t> will have shortcut to Agile</a:t>
            </a:r>
          </a:p>
        </p:txBody>
      </p:sp>
      <p:pic>
        <p:nvPicPr>
          <p:cNvPr id="8" name="Picture 7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963106B5-1DDA-3ACE-EF90-903F4F9D3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34" y="3948916"/>
            <a:ext cx="1308423" cy="13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0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76872"/>
            <a:ext cx="11074576" cy="369332"/>
          </a:xfrm>
        </p:spPr>
        <p:txBody>
          <a:bodyPr/>
          <a:lstStyle/>
          <a:p>
            <a:r>
              <a:rPr lang="en-US" sz="2400" dirty="0"/>
              <a:t>4. PennChart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932" y="846204"/>
            <a:ext cx="10656382" cy="889700"/>
          </a:xfrm>
        </p:spPr>
        <p:txBody>
          <a:bodyPr/>
          <a:lstStyle/>
          <a:p>
            <a:r>
              <a:rPr lang="en-US" dirty="0"/>
              <a:t>ALL pathways will be viewable from PennChart via the pathways tab</a:t>
            </a:r>
          </a:p>
          <a:p>
            <a:r>
              <a:rPr lang="en-US" dirty="0">
                <a:solidFill>
                  <a:srgbClr val="C00000"/>
                </a:solidFill>
              </a:rPr>
              <a:t>SELECT</a:t>
            </a:r>
            <a:r>
              <a:rPr lang="en-US" dirty="0"/>
              <a:t> pathways initially will be </a:t>
            </a:r>
            <a:r>
              <a:rPr lang="en-US" dirty="0">
                <a:solidFill>
                  <a:srgbClr val="C00000"/>
                </a:solidFill>
              </a:rPr>
              <a:t>deeply integrated </a:t>
            </a:r>
            <a:r>
              <a:rPr lang="en-US" dirty="0"/>
              <a:t>into PennChart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52" y="1777469"/>
            <a:ext cx="7743612" cy="45811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30047" y="3693291"/>
            <a:ext cx="1351546" cy="547237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81903" y="2067008"/>
            <a:ext cx="944386" cy="430805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8260"/>
          <a:stretch/>
        </p:blipFill>
        <p:spPr>
          <a:xfrm>
            <a:off x="6354506" y="3000746"/>
            <a:ext cx="5430467" cy="3559954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cxnSp>
        <p:nvCxnSpPr>
          <p:cNvPr id="9" name="Straight Arrow Connector 8"/>
          <p:cNvCxnSpPr>
            <a:stCxn id="6" idx="5"/>
          </p:cNvCxnSpPr>
          <p:nvPr/>
        </p:nvCxnSpPr>
        <p:spPr bwMode="auto">
          <a:xfrm>
            <a:off x="3887987" y="2434723"/>
            <a:ext cx="2440342" cy="804437"/>
          </a:xfrm>
          <a:prstGeom prst="straightConnector1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EC4822-D9C4-AD5A-1634-2649B37812D7}"/>
              </a:ext>
            </a:extLst>
          </p:cNvPr>
          <p:cNvSpPr txBox="1"/>
          <p:nvPr/>
        </p:nvSpPr>
        <p:spPr bwMode="auto">
          <a:xfrm>
            <a:off x="55232" y="6561830"/>
            <a:ext cx="15960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(Workstream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7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476872"/>
            <a:ext cx="11074576" cy="738664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Deep integration </a:t>
            </a:r>
            <a:r>
              <a:rPr lang="en-US" sz="2400" dirty="0"/>
              <a:t>of pathways in PennChart – Overview of new features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34" y="2101589"/>
            <a:ext cx="6768110" cy="3822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4188811" y="3703039"/>
            <a:ext cx="1567553" cy="61982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2614" r="7865" b="17554"/>
          <a:stretch/>
        </p:blipFill>
        <p:spPr>
          <a:xfrm>
            <a:off x="9258263" y="2110751"/>
            <a:ext cx="2679785" cy="38479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5756364" y="3903835"/>
            <a:ext cx="4803072" cy="109118"/>
          </a:xfrm>
          <a:prstGeom prst="straightConnector1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10559436" y="2188073"/>
            <a:ext cx="1489224" cy="3918456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33381" y="1080615"/>
            <a:ext cx="1032523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Place orders </a:t>
            </a:r>
            <a:r>
              <a:rPr lang="en-US" sz="2000" dirty="0">
                <a:solidFill>
                  <a:schemeClr val="tx1"/>
                </a:solidFill>
              </a:rPr>
              <a:t>from the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Review lab results </a:t>
            </a:r>
            <a:r>
              <a:rPr lang="en-US" sz="2000" dirty="0">
                <a:solidFill>
                  <a:schemeClr val="tx1"/>
                </a:solidFill>
              </a:rPr>
              <a:t>from the pathway for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Write data </a:t>
            </a:r>
            <a:r>
              <a:rPr lang="en-US" sz="2000" dirty="0">
                <a:solidFill>
                  <a:schemeClr val="tx1"/>
                </a:solidFill>
              </a:rPr>
              <a:t>to flowsheets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A5731-4B9F-264A-E3A3-515DC20F5FC4}"/>
              </a:ext>
            </a:extLst>
          </p:cNvPr>
          <p:cNvSpPr txBox="1"/>
          <p:nvPr/>
        </p:nvSpPr>
        <p:spPr bwMode="auto">
          <a:xfrm>
            <a:off x="135328" y="2888172"/>
            <a:ext cx="185113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Orders placed from the pathway will transfer to the orders activity for signing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Tool offers full transparency to the user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942CB-046D-91DD-644B-9A829EBC1C49}"/>
              </a:ext>
            </a:extLst>
          </p:cNvPr>
          <p:cNvSpPr txBox="1"/>
          <p:nvPr/>
        </p:nvSpPr>
        <p:spPr bwMode="auto">
          <a:xfrm>
            <a:off x="55232" y="6561830"/>
            <a:ext cx="15960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(Workstream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8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 bwMode="auto">
          <a:xfrm>
            <a:off x="605368" y="1165220"/>
            <a:ext cx="468613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Embed links to other areas of PennChart e.g., tabs, navigators, notes,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Embed calculators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Visual cues to know where someone left off on the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custom question &amp; answer in a pathway.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Answers can be saved for this encounter or patient and viewed by other team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Example alcohol withdrawal screening at the beginning of a patient encounter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942CB-046D-91DD-644B-9A829EBC1C49}"/>
              </a:ext>
            </a:extLst>
          </p:cNvPr>
          <p:cNvSpPr txBox="1"/>
          <p:nvPr/>
        </p:nvSpPr>
        <p:spPr bwMode="auto">
          <a:xfrm>
            <a:off x="55232" y="6561830"/>
            <a:ext cx="15960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ym typeface="Wingdings" panose="05000000000000000000" pitchFamily="2" charset="2"/>
              </a:rPr>
              <a:t>(Workstream 2)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A5FD9-296B-4318-0AB8-9A586EA0CC48}"/>
              </a:ext>
            </a:extLst>
          </p:cNvPr>
          <p:cNvSpPr txBox="1"/>
          <p:nvPr/>
        </p:nvSpPr>
        <p:spPr bwMode="auto">
          <a:xfrm>
            <a:off x="5538146" y="1688201"/>
            <a:ext cx="4083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Answers to the </a:t>
            </a:r>
            <a:r>
              <a:rPr lang="en-US" sz="1400" dirty="0">
                <a:solidFill>
                  <a:schemeClr val="accent5"/>
                </a:solidFill>
              </a:rPr>
              <a:t>screen questions are visible to all members of the healthcare team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F5A1B-34B6-DB31-C795-F7BAB5002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90" y="2245557"/>
            <a:ext cx="4083454" cy="4459198"/>
          </a:xfrm>
          <a:prstGeom prst="rect">
            <a:avLst/>
          </a:prstGeom>
          <a:ln>
            <a:solidFill>
              <a:schemeClr val="accent5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6B27F9-CB31-5D51-1709-5F02B168035F}"/>
              </a:ext>
            </a:extLst>
          </p:cNvPr>
          <p:cNvCxnSpPr/>
          <p:nvPr/>
        </p:nvCxnSpPr>
        <p:spPr bwMode="auto">
          <a:xfrm>
            <a:off x="4580861" y="3374571"/>
            <a:ext cx="940526" cy="269727"/>
          </a:xfrm>
          <a:prstGeom prst="straightConnector1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5EAD120-B122-13D8-31C9-D50B9BD6A385}"/>
              </a:ext>
            </a:extLst>
          </p:cNvPr>
          <p:cNvSpPr/>
          <p:nvPr/>
        </p:nvSpPr>
        <p:spPr bwMode="auto">
          <a:xfrm>
            <a:off x="5301125" y="2676818"/>
            <a:ext cx="3816091" cy="225329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DB902C-132C-5EEF-217E-7022CDA34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656" y="2649334"/>
            <a:ext cx="2048252" cy="4055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2DB5ECF-210E-DE1B-0B4B-49EEC3B0C294}"/>
              </a:ext>
            </a:extLst>
          </p:cNvPr>
          <p:cNvSpPr txBox="1"/>
          <p:nvPr/>
        </p:nvSpPr>
        <p:spPr bwMode="auto">
          <a:xfrm flipH="1">
            <a:off x="9923053" y="2141429"/>
            <a:ext cx="18380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Other question types are available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AD7F014-8A25-5CA1-E992-EBEDF29F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8" y="476872"/>
            <a:ext cx="11074576" cy="738664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Deep integration </a:t>
            </a:r>
            <a:r>
              <a:rPr lang="en-US" sz="2400" dirty="0"/>
              <a:t>of pathways in PennChart – Overview of new features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97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0C1C-D577-40FB-8961-D5F8FD8A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8" y="476872"/>
            <a:ext cx="8564757" cy="461665"/>
          </a:xfrm>
        </p:spPr>
        <p:txBody>
          <a:bodyPr/>
          <a:lstStyle/>
          <a:p>
            <a:r>
              <a:rPr lang="en-US" dirty="0"/>
              <a:t>PennPathways 2.0 to support new needs and increased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B3C71-A76B-6A36-41CC-EC286448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8" y="1619847"/>
            <a:ext cx="11312312" cy="444452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Focus on support for </a:t>
            </a:r>
            <a:r>
              <a:rPr lang="en-US" dirty="0">
                <a:solidFill>
                  <a:schemeClr val="accent5"/>
                </a:solidFill>
              </a:rPr>
              <a:t>alliance, committee, disease</a:t>
            </a:r>
            <a:r>
              <a:rPr lang="en-US" dirty="0"/>
              <a:t> team requests (</a:t>
            </a:r>
            <a:r>
              <a:rPr lang="en-US" i="1" dirty="0"/>
              <a:t>consensus building and stakeholder management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Assumptions:</a:t>
            </a:r>
          </a:p>
          <a:p>
            <a:pPr lvl="2"/>
            <a:r>
              <a:rPr lang="en-US" dirty="0"/>
              <a:t>Problem definition and scoping; inclusion, exclusion criteria; identify evidence-basis; develop a draft algorithm and achieve consensus.</a:t>
            </a:r>
          </a:p>
          <a:p>
            <a:pPr lvl="2"/>
            <a:r>
              <a:rPr lang="en-US" dirty="0"/>
              <a:t>Deliverable: evidence-based algorithm with sign off by stakeholders</a:t>
            </a:r>
          </a:p>
          <a:p>
            <a:endParaRPr lang="en-US" dirty="0"/>
          </a:p>
          <a:p>
            <a:r>
              <a:rPr lang="en-US" dirty="0"/>
              <a:t>Priority for request that can be deeply integrated into PennChart (</a:t>
            </a:r>
            <a:r>
              <a:rPr lang="en-US" i="1" dirty="0"/>
              <a:t>can and will be implementable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Robust analysis of impact</a:t>
            </a:r>
          </a:p>
          <a:p>
            <a:pPr lvl="1"/>
            <a:r>
              <a:rPr lang="en-US" dirty="0"/>
              <a:t>Assumptions:</a:t>
            </a:r>
          </a:p>
          <a:p>
            <a:pPr lvl="2"/>
            <a:r>
              <a:rPr lang="en-US" dirty="0"/>
              <a:t>4 months post intervention data</a:t>
            </a:r>
          </a:p>
          <a:p>
            <a:pPr lvl="2"/>
            <a:r>
              <a:rPr lang="en-US" dirty="0"/>
              <a:t>Analytics support from Penn </a:t>
            </a:r>
            <a:r>
              <a:rPr lang="en-US" dirty="0" err="1"/>
              <a:t>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2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08128E-7B6D-0A12-6380-7D7F5B5C2FA5}"/>
              </a:ext>
            </a:extLst>
          </p:cNvPr>
          <p:cNvSpPr txBox="1">
            <a:spLocks/>
          </p:cNvSpPr>
          <p:nvPr/>
        </p:nvSpPr>
        <p:spPr>
          <a:xfrm>
            <a:off x="553175" y="685694"/>
            <a:ext cx="10447928" cy="1184940"/>
          </a:xfrm>
          <a:prstGeom prst="rect">
            <a:avLst/>
          </a:prstGeom>
        </p:spPr>
        <p:txBody>
          <a:bodyPr/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Key Contacts: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Emilia J. Flores, RN, PhD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Nikhil Mull, MD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Rachael Rider, MHA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Joy Iocca, RN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John McGreevey, MD</a:t>
            </a:r>
          </a:p>
        </p:txBody>
      </p:sp>
    </p:spTree>
    <p:extLst>
      <p:ext uri="{BB962C8B-B14F-4D97-AF65-F5344CB8AC3E}">
        <p14:creationId xmlns:p14="http://schemas.microsoft.com/office/powerpoint/2010/main" val="425771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00E5-F779-E91D-8908-BA0A9C7D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PennPathways?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95B6B-EC63-B5CF-88C2-BEFEADE7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97" y="1114749"/>
            <a:ext cx="5757292" cy="5449923"/>
          </a:xfrm>
        </p:spPr>
        <p:txBody>
          <a:bodyPr/>
          <a:lstStyle/>
          <a:p>
            <a:r>
              <a:rPr lang="en-US" dirty="0"/>
              <a:t>Program supported by the </a:t>
            </a:r>
            <a:r>
              <a:rPr lang="en-US" dirty="0">
                <a:hlinkClick r:id="rId2"/>
              </a:rPr>
              <a:t>Center for Evidence-based Practice</a:t>
            </a:r>
            <a:endParaRPr lang="en-US" dirty="0"/>
          </a:p>
          <a:p>
            <a:endParaRPr lang="en-US" dirty="0"/>
          </a:p>
          <a:p>
            <a:r>
              <a:rPr lang="en-US" dirty="0"/>
              <a:t>Evidence-based clinical pathways, developed / approved by Penn Medicine clinicians, for use specifically in the Penn Medicine environment</a:t>
            </a:r>
          </a:p>
          <a:p>
            <a:pPr lvl="1"/>
            <a:r>
              <a:rPr lang="en-US" dirty="0"/>
              <a:t>10 step framework for developing/disseminating pathways</a:t>
            </a:r>
          </a:p>
          <a:p>
            <a:pPr lvl="1"/>
            <a:r>
              <a:rPr lang="en-US" dirty="0"/>
              <a:t>~400 pathways to date</a:t>
            </a:r>
          </a:p>
          <a:p>
            <a:pPr lvl="1"/>
            <a:endParaRPr lang="en-US" dirty="0"/>
          </a:p>
          <a:p>
            <a:r>
              <a:rPr lang="en-US" dirty="0"/>
              <a:t>Mission is to lead the integration of best evidence into decision making to strengthen the quality, safety, and value of care. </a:t>
            </a:r>
          </a:p>
          <a:p>
            <a:pPr lvl="1"/>
            <a:r>
              <a:rPr lang="en-US" dirty="0"/>
              <a:t>Also focus on clinician usability of clinical pathways and PennChart decision support hooks.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E44E7-1433-C56E-0F94-63A0FC65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16" y="829064"/>
            <a:ext cx="5175308" cy="4881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A573A5-23EE-BB06-F1BE-5EFDA634DBF7}"/>
              </a:ext>
            </a:extLst>
          </p:cNvPr>
          <p:cNvSpPr/>
          <p:nvPr/>
        </p:nvSpPr>
        <p:spPr bwMode="auto">
          <a:xfrm>
            <a:off x="9194013" y="1290729"/>
            <a:ext cx="997551" cy="532687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A388B-F3FB-7890-76B2-947CE09DD6F2}"/>
              </a:ext>
            </a:extLst>
          </p:cNvPr>
          <p:cNvSpPr txBox="1"/>
          <p:nvPr/>
        </p:nvSpPr>
        <p:spPr bwMode="auto">
          <a:xfrm>
            <a:off x="6513803" y="476872"/>
            <a:ext cx="2945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www.med.upenn.edu/CEP/</a:t>
            </a:r>
          </a:p>
        </p:txBody>
      </p:sp>
    </p:spTree>
    <p:extLst>
      <p:ext uri="{BB962C8B-B14F-4D97-AF65-F5344CB8AC3E}">
        <p14:creationId xmlns:p14="http://schemas.microsoft.com/office/powerpoint/2010/main" val="378327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AgileMD?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997" y="1114750"/>
            <a:ext cx="11331454" cy="5285776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Contract ending with </a:t>
            </a:r>
            <a:r>
              <a:rPr lang="en-US" b="1" dirty="0">
                <a:solidFill>
                  <a:schemeClr val="tx2"/>
                </a:solidFill>
              </a:rPr>
              <a:t>Dorsata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Penn must have a solution to house our </a:t>
            </a:r>
            <a:r>
              <a:rPr lang="en-US" u="sng" dirty="0">
                <a:solidFill>
                  <a:schemeClr val="tx1"/>
                </a:solidFill>
              </a:rPr>
              <a:t>existing industry leading PennPathways and enable PennChart integration</a:t>
            </a:r>
          </a:p>
          <a:p>
            <a:pPr marL="357187" lvl="1" indent="0">
              <a:buNone/>
            </a:pPr>
            <a:r>
              <a:rPr lang="en-US" i="1" dirty="0">
                <a:solidFill>
                  <a:schemeClr val="tx1"/>
                </a:solidFill>
              </a:rPr>
              <a:t>		Note: this is different from Epic Care Pathways and Epic Pathways. </a:t>
            </a:r>
          </a:p>
          <a:p>
            <a:r>
              <a:rPr lang="en-US" dirty="0">
                <a:solidFill>
                  <a:schemeClr val="tx2"/>
                </a:solidFill>
              </a:rPr>
              <a:t>CEP conducted a vendor evaluation ~2019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2020/2021: </a:t>
            </a:r>
            <a:r>
              <a:rPr lang="en-US" dirty="0"/>
              <a:t>Kevin Mahoney asked Bill Hanson / CMIO group to review </a:t>
            </a:r>
            <a:r>
              <a:rPr lang="en-US" dirty="0" err="1"/>
              <a:t>AgileMD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DDD20-E7B3-2A59-6CA1-750FB2FA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15" y="3152280"/>
            <a:ext cx="2645101" cy="2378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2BE546-5A17-CEDF-F9F6-9975028E8041}"/>
              </a:ext>
            </a:extLst>
          </p:cNvPr>
          <p:cNvSpPr txBox="1"/>
          <p:nvPr/>
        </p:nvSpPr>
        <p:spPr bwMode="auto">
          <a:xfrm>
            <a:off x="4262916" y="2919970"/>
            <a:ext cx="69101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1800" b="1" dirty="0" err="1">
                <a:solidFill>
                  <a:schemeClr val="tx1"/>
                </a:solidFill>
              </a:rPr>
              <a:t>AgileMD</a:t>
            </a:r>
            <a:endParaRPr lang="en-US" sz="1800" b="1" dirty="0">
              <a:solidFill>
                <a:schemeClr val="tx1"/>
              </a:solidFill>
            </a:endParaRPr>
          </a:p>
          <a:p>
            <a:pPr lvl="2" indent="-2238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Key player in pathway-EMR integration space</a:t>
            </a:r>
          </a:p>
          <a:p>
            <a:pPr lvl="2" indent="-2238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Proven track record with Epic Clients (App Orchard availability)</a:t>
            </a:r>
          </a:p>
          <a:p>
            <a:pPr lvl="2" indent="-2238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NOT a start up (11 years old)</a:t>
            </a:r>
          </a:p>
          <a:p>
            <a:pPr lvl="2" indent="-22383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Due diligence with existing </a:t>
            </a:r>
            <a:r>
              <a:rPr lang="en-US" sz="1800" dirty="0" err="1">
                <a:solidFill>
                  <a:schemeClr val="tx1"/>
                </a:solidFill>
              </a:rPr>
              <a:t>AgileMD</a:t>
            </a:r>
            <a:r>
              <a:rPr lang="en-US" sz="1800" dirty="0">
                <a:solidFill>
                  <a:schemeClr val="tx1"/>
                </a:solidFill>
              </a:rPr>
              <a:t> customers</a:t>
            </a:r>
          </a:p>
          <a:p>
            <a:pPr lvl="2" indent="-223838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AgileMD</a:t>
            </a:r>
            <a:r>
              <a:rPr lang="en-US" sz="1800" dirty="0">
                <a:solidFill>
                  <a:schemeClr val="tx1"/>
                </a:solidFill>
              </a:rPr>
              <a:t> eager to work with Penn, offering great support and guidance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0B050-5168-B78C-F081-19CD31E63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74" r="7793"/>
          <a:stretch/>
        </p:blipFill>
        <p:spPr>
          <a:xfrm>
            <a:off x="2190111" y="2844031"/>
            <a:ext cx="1437800" cy="32181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898C2CD-9513-5306-0595-7B323C3B37FB}"/>
              </a:ext>
            </a:extLst>
          </p:cNvPr>
          <p:cNvSpPr/>
          <p:nvPr/>
        </p:nvSpPr>
        <p:spPr bwMode="auto">
          <a:xfrm>
            <a:off x="3914936" y="2919970"/>
            <a:ext cx="695960" cy="498708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0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AgileMD is used by many similar health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907" y="1025622"/>
            <a:ext cx="9008828" cy="4940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732776" y="6470880"/>
            <a:ext cx="57352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Slides used with Permission from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AgileMD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CEO,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Borna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Safabakhsh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96EE2-B7BB-BE05-8E6E-F0785BAF0A0C}"/>
              </a:ext>
            </a:extLst>
          </p:cNvPr>
          <p:cNvSpPr txBox="1"/>
          <p:nvPr/>
        </p:nvSpPr>
        <p:spPr bwMode="auto">
          <a:xfrm>
            <a:off x="5099760" y="5616934"/>
            <a:ext cx="12663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300+ pathways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0424BE-375F-41EF-08D2-CDC4E8C30D11}"/>
              </a:ext>
            </a:extLst>
          </p:cNvPr>
          <p:cNvSpPr txBox="1"/>
          <p:nvPr/>
        </p:nvSpPr>
        <p:spPr bwMode="auto">
          <a:xfrm>
            <a:off x="3691345" y="4833329"/>
            <a:ext cx="126637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7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00+ pathways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25381-30C7-F1C5-BD4D-4FA5D23CF6B6}"/>
              </a:ext>
            </a:extLst>
          </p:cNvPr>
          <p:cNvSpPr txBox="1"/>
          <p:nvPr/>
        </p:nvSpPr>
        <p:spPr bwMode="auto">
          <a:xfrm flipH="1">
            <a:off x="409588" y="1833896"/>
            <a:ext cx="237098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 dirty="0">
                <a:solidFill>
                  <a:schemeClr val="accent5"/>
                </a:solidFill>
              </a:rPr>
              <a:t>This tool can be used by ALL members of the healthcare team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Nurses,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pharmacists,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PT/OT,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Physicians,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5"/>
                </a:solidFill>
              </a:rPr>
              <a:t>Advanced practice providers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algn="l"/>
            <a:r>
              <a:rPr lang="en-US" sz="1800" b="1" dirty="0">
                <a:solidFill>
                  <a:srgbClr val="990000"/>
                </a:solidFill>
              </a:rPr>
              <a:t>In inpatient and outpatient settings</a:t>
            </a:r>
          </a:p>
        </p:txBody>
      </p:sp>
    </p:spTree>
    <p:extLst>
      <p:ext uri="{BB962C8B-B14F-4D97-AF65-F5344CB8AC3E}">
        <p14:creationId xmlns:p14="http://schemas.microsoft.com/office/powerpoint/2010/main" val="186083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6BAE-647E-6E02-FE13-3CFE5436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BA04-814A-EB6C-C0AA-150D40FD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97" y="1114750"/>
            <a:ext cx="11071946" cy="2259306"/>
          </a:xfrm>
        </p:spPr>
        <p:txBody>
          <a:bodyPr/>
          <a:lstStyle/>
          <a:p>
            <a:r>
              <a:rPr lang="en-US" dirty="0"/>
              <a:t>Project sponsors: PJ Brennan, Bill Hanson</a:t>
            </a:r>
          </a:p>
          <a:p>
            <a:r>
              <a:rPr lang="en-US" dirty="0"/>
              <a:t>Workstreams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Workstream 1: Legacy system conversion (Dorsata content --&gt; agile)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Workstream 2: PennChart Environment Prep to enable pathway integration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Workstream 3: Pilot pathways: design, build, release, monitor, evaluate</a:t>
            </a:r>
          </a:p>
          <a:p>
            <a:r>
              <a:rPr lang="en-US" dirty="0"/>
              <a:t>Core team </a:t>
            </a:r>
            <a:r>
              <a:rPr lang="en-US" i="1" dirty="0"/>
              <a:t>(to date)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DFC7234-381C-108C-9E59-4D2EDFD61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20453"/>
              </p:ext>
            </p:extLst>
          </p:nvPr>
        </p:nvGraphicFramePr>
        <p:xfrm>
          <a:off x="1766387" y="3352232"/>
          <a:ext cx="4876800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347333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663142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38389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CMIO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88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Emilia Flores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Joy Iocca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Anna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Schoenbaum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6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Nikhil Mull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John McGreevey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Kim McClellan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45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Ryan Greysen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Jon Pomeroy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0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Mika Epps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979054"/>
                  </a:ext>
                </a:extLst>
              </a:tr>
            </a:tbl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424C075D-B351-FCF1-71A9-74BE2944AFA8}"/>
              </a:ext>
            </a:extLst>
          </p:cNvPr>
          <p:cNvSpPr/>
          <p:nvPr/>
        </p:nvSpPr>
        <p:spPr bwMode="auto">
          <a:xfrm>
            <a:off x="8904303" y="1802167"/>
            <a:ext cx="292963" cy="7989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76495-8A26-7B36-9138-4C4D3211286E}"/>
              </a:ext>
            </a:extLst>
          </p:cNvPr>
          <p:cNvSpPr txBox="1"/>
          <p:nvPr/>
        </p:nvSpPr>
        <p:spPr bwMode="auto">
          <a:xfrm>
            <a:off x="9316557" y="2073264"/>
            <a:ext cx="249267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rgbClr val="990000"/>
                </a:solidFill>
              </a:rPr>
              <a:t>2 and 3 happing concurrently</a:t>
            </a:r>
          </a:p>
        </p:txBody>
      </p:sp>
    </p:spTree>
    <p:extLst>
      <p:ext uri="{BB962C8B-B14F-4D97-AF65-F5344CB8AC3E}">
        <p14:creationId xmlns:p14="http://schemas.microsoft.com/office/powerpoint/2010/main" val="138881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621B53-568E-C31B-06A0-AC8A5415DD82}"/>
              </a:ext>
            </a:extLst>
          </p:cNvPr>
          <p:cNvSpPr txBox="1"/>
          <p:nvPr/>
        </p:nvSpPr>
        <p:spPr bwMode="auto">
          <a:xfrm>
            <a:off x="284162" y="611243"/>
            <a:ext cx="108505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MIGRATE </a:t>
            </a:r>
            <a:r>
              <a:rPr lang="en-US" sz="2400" dirty="0">
                <a:solidFill>
                  <a:schemeClr val="tx1"/>
                </a:solidFill>
              </a:rPr>
              <a:t>PennPathways on the Dorsata production platform + pathways in the preproduction environment to the AgileMD platform – </a:t>
            </a:r>
            <a:r>
              <a:rPr lang="en-US" sz="2400" dirty="0">
                <a:solidFill>
                  <a:srgbClr val="C00000"/>
                </a:solidFill>
              </a:rPr>
              <a:t>July 1 go-live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86C7FB-0193-6C83-9DF2-53792486A203}"/>
              </a:ext>
            </a:extLst>
          </p:cNvPr>
          <p:cNvGrpSpPr/>
          <p:nvPr/>
        </p:nvGrpSpPr>
        <p:grpSpPr>
          <a:xfrm>
            <a:off x="265123" y="1591581"/>
            <a:ext cx="3604257" cy="3575222"/>
            <a:chOff x="271970" y="2524009"/>
            <a:chExt cx="4446497" cy="41693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7B9AA1-D8AC-087C-5BF9-BF1B6D35E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23" t="2219" r="3029"/>
            <a:stretch/>
          </p:blipFill>
          <p:spPr>
            <a:xfrm>
              <a:off x="271970" y="3063156"/>
              <a:ext cx="4446497" cy="36302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586186-CF28-0A29-A1E7-DFD479CE2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978" b="658"/>
            <a:stretch/>
          </p:blipFill>
          <p:spPr>
            <a:xfrm>
              <a:off x="271970" y="2524009"/>
              <a:ext cx="4446497" cy="5391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639B093-47A2-0836-4A18-4ECF65172855}"/>
              </a:ext>
            </a:extLst>
          </p:cNvPr>
          <p:cNvSpPr/>
          <p:nvPr/>
        </p:nvSpPr>
        <p:spPr bwMode="auto">
          <a:xfrm>
            <a:off x="4002720" y="1945091"/>
            <a:ext cx="693301" cy="58521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2E37B3-4080-6234-0DF8-17492707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50" y="2774729"/>
            <a:ext cx="2730149" cy="28543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1A21AD-A3A8-7B8B-4DD9-C343FAF19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361" y="1549412"/>
            <a:ext cx="3940697" cy="3737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66C8F5-0DEA-DD71-04A1-894C8ACC4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36" y="3075517"/>
            <a:ext cx="5884397" cy="2709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006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601811"/>
            <a:ext cx="11074576" cy="861774"/>
          </a:xfrm>
        </p:spPr>
        <p:txBody>
          <a:bodyPr/>
          <a:lstStyle/>
          <a:p>
            <a:r>
              <a:rPr lang="en-US" sz="2800" dirty="0"/>
              <a:t>Other changes to pathways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831" y="2762596"/>
            <a:ext cx="5171549" cy="3269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453477" y="1023987"/>
            <a:ext cx="6139354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View all pathways from within PennChart (August)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Ability to define triggers for pathway recommendation, based on patient data (when viewing from PennChart)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Enhanced analytics capabilities for QI and process improvement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Ability to embed other important operational guidance directly in the pathway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CEP evidence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Calculators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Other related pathways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Commonly used/needed contact information, phone numbers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34182" y="3513682"/>
            <a:ext cx="1600584" cy="2518362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6F88A2-756A-2C84-7244-5C909651AE48}"/>
              </a:ext>
            </a:extLst>
          </p:cNvPr>
          <p:cNvCxnSpPr>
            <a:cxnSpLocks/>
          </p:cNvCxnSpPr>
          <p:nvPr/>
        </p:nvCxnSpPr>
        <p:spPr bwMode="auto">
          <a:xfrm>
            <a:off x="4641668" y="4145280"/>
            <a:ext cx="2873829" cy="25204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4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0165-DAAB-E973-987D-20B337BF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40" y="1354437"/>
            <a:ext cx="2623908" cy="1107996"/>
          </a:xfrm>
        </p:spPr>
        <p:txBody>
          <a:bodyPr/>
          <a:lstStyle/>
          <a:p>
            <a:r>
              <a:rPr lang="en-US" sz="2400" dirty="0">
                <a:solidFill>
                  <a:schemeClr val="accent5"/>
                </a:solidFill>
              </a:rPr>
              <a:t>Now two options for structuring pathway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9AF-3F1A-CBF2-94FE-6E39BF5D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548" y="1463585"/>
            <a:ext cx="4470030" cy="8897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Standard flowchart / pathway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CB9C6-57D9-1B16-2D44-99599E8C1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621" y="1862026"/>
            <a:ext cx="7920323" cy="42069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2A089A-2FAE-BEA3-5A1F-E6461C095B1D}"/>
              </a:ext>
            </a:extLst>
          </p:cNvPr>
          <p:cNvSpPr txBox="1">
            <a:spLocks/>
          </p:cNvSpPr>
          <p:nvPr/>
        </p:nvSpPr>
        <p:spPr bwMode="auto">
          <a:xfrm>
            <a:off x="605368" y="601811"/>
            <a:ext cx="110745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/>
              <a:t>Other changes to pathways</a:t>
            </a:r>
            <a:br>
              <a:rPr lang="en-US" sz="280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712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739AF-3F1A-CBF2-94FE-6E39BF5D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568" y="1463585"/>
            <a:ext cx="4470030" cy="8897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Tab style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B21CF-53C9-4AD0-2148-F1C0D5608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03" y="2258066"/>
            <a:ext cx="7708990" cy="38901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3F703A-4BBD-23FE-AC27-DAC949B59BD5}"/>
              </a:ext>
            </a:extLst>
          </p:cNvPr>
          <p:cNvSpPr/>
          <p:nvPr/>
        </p:nvSpPr>
        <p:spPr bwMode="auto">
          <a:xfrm>
            <a:off x="3812214" y="2081420"/>
            <a:ext cx="2330442" cy="915552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C21B7-A1C1-F454-13D2-02AEBE74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8" y="601811"/>
            <a:ext cx="11074576" cy="861774"/>
          </a:xfrm>
        </p:spPr>
        <p:txBody>
          <a:bodyPr/>
          <a:lstStyle/>
          <a:p>
            <a:r>
              <a:rPr lang="en-US" sz="2800" dirty="0"/>
              <a:t>Other changes to pathways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88D932-35AB-54E1-FB8C-75468320C7DE}"/>
              </a:ext>
            </a:extLst>
          </p:cNvPr>
          <p:cNvSpPr txBox="1">
            <a:spLocks/>
          </p:cNvSpPr>
          <p:nvPr/>
        </p:nvSpPr>
        <p:spPr bwMode="auto">
          <a:xfrm>
            <a:off x="427640" y="1354437"/>
            <a:ext cx="26239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chemeClr val="accent5"/>
                </a:solidFill>
              </a:rPr>
              <a:t>Now two options for structuring pathway content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41277"/>
      </p:ext>
    </p:extLst>
  </p:cSld>
  <p:clrMapOvr>
    <a:masterClrMapping/>
  </p:clrMapOvr>
</p:sld>
</file>

<file path=ppt/theme/theme1.xml><?xml version="1.0" encoding="utf-8"?>
<a:theme xmlns:a="http://schemas.openxmlformats.org/drawingml/2006/main" name="Penn Medicine Template 2009">
  <a:themeElements>
    <a:clrScheme name="Penn 2018 Color Palette">
      <a:dk1>
        <a:srgbClr val="002243"/>
      </a:dk1>
      <a:lt1>
        <a:srgbClr val="FFFFFF"/>
      </a:lt1>
      <a:dk2>
        <a:srgbClr val="800000"/>
      </a:dk2>
      <a:lt2>
        <a:srgbClr val="B4B5B4"/>
      </a:lt2>
      <a:accent1>
        <a:srgbClr val="326B8B"/>
      </a:accent1>
      <a:accent2>
        <a:srgbClr val="64A4D6"/>
      </a:accent2>
      <a:accent3>
        <a:srgbClr val="022D75"/>
      </a:accent3>
      <a:accent4>
        <a:srgbClr val="C4CE41"/>
      </a:accent4>
      <a:accent5>
        <a:srgbClr val="D75539"/>
      </a:accent5>
      <a:accent6>
        <a:srgbClr val="F7BA01"/>
      </a:accent6>
      <a:hlink>
        <a:srgbClr val="022D75"/>
      </a:hlink>
      <a:folHlink>
        <a:srgbClr val="7F0D00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algn="l">
          <a:defRPr sz="14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637816687854789037","enableDocumentContentUpdater":false,"version":"2.0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7816687854789037","enableDocumentContentUpdater":false,"version":"2.0"}]]></TemplafySlideTemplateConfiguration>
</file>

<file path=customXml/item13.xml><?xml version="1.0" encoding="utf-8"?>
<TemplafySlideTemplateConfiguration><![CDATA[{"slideVersion":1,"isValidatorEnabled":false,"isLocked":false,"elementsMetadata":[],"slideId":"637816687854789037","enableDocumentContentUpdater":false,"version":"2.0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7816687854789037","enableDocumentContentUpdater":false,"version":"2.0"}]]></TemplafySlideTemplate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BF7831BB46540BDA4B0ACBC75AAE3" ma:contentTypeVersion="2" ma:contentTypeDescription="Create a new document." ma:contentTypeScope="" ma:versionID="e55440e76ff2a1cb215621427c8823d8">
  <xsd:schema xmlns:xsd="http://www.w3.org/2001/XMLSchema" xmlns:xs="http://www.w3.org/2001/XMLSchema" xmlns:p="http://schemas.microsoft.com/office/2006/metadata/properties" xmlns:ns2="34768daf-738f-46ad-a4e9-dd4688a82b56" targetNamespace="http://schemas.microsoft.com/office/2006/metadata/properties" ma:root="true" ma:fieldsID="d86d4e1704cf9efa6c0676c466a8fdf9" ns2:_="">
    <xsd:import namespace="34768daf-738f-46ad-a4e9-dd4688a82b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68daf-738f-46ad-a4e9-dd4688a82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TemplafySlideTemplateConfiguration><![CDATA[{"slideVersion":1,"isValidatorEnabled":false,"isLocked":false,"elementsMetadata":[],"slideId":"637816687854789037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21D215DC-6E43-4267-A7AB-2CE9100647DE}">
  <ds:schemaRefs/>
</ds:datastoreItem>
</file>

<file path=customXml/itemProps10.xml><?xml version="1.0" encoding="utf-8"?>
<ds:datastoreItem xmlns:ds="http://schemas.openxmlformats.org/officeDocument/2006/customXml" ds:itemID="{CF9A0636-DCDE-49F5-809D-1E0E108298CE}">
  <ds:schemaRefs/>
</ds:datastoreItem>
</file>

<file path=customXml/itemProps11.xml><?xml version="1.0" encoding="utf-8"?>
<ds:datastoreItem xmlns:ds="http://schemas.openxmlformats.org/officeDocument/2006/customXml" ds:itemID="{C5A34A74-70F8-4CE9-A803-5A75B564F6C4}">
  <ds:schemaRefs/>
</ds:datastoreItem>
</file>

<file path=customXml/itemProps12.xml><?xml version="1.0" encoding="utf-8"?>
<ds:datastoreItem xmlns:ds="http://schemas.openxmlformats.org/officeDocument/2006/customXml" ds:itemID="{9B4EC3A6-D1AB-42C0-BFCA-6CE7DECA1F1C}">
  <ds:schemaRefs/>
</ds:datastoreItem>
</file>

<file path=customXml/itemProps13.xml><?xml version="1.0" encoding="utf-8"?>
<ds:datastoreItem xmlns:ds="http://schemas.openxmlformats.org/officeDocument/2006/customXml" ds:itemID="{78212C8D-3761-427F-861C-413968CA670F}">
  <ds:schemaRefs/>
</ds:datastoreItem>
</file>

<file path=customXml/itemProps2.xml><?xml version="1.0" encoding="utf-8"?>
<ds:datastoreItem xmlns:ds="http://schemas.openxmlformats.org/officeDocument/2006/customXml" ds:itemID="{CCC7541A-07D5-4188-A97A-4A4E64BE40B4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34768daf-738f-46ad-a4e9-dd4688a82b5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A0827D-6EED-4A3A-89F2-D752B2481A53}">
  <ds:schemaRefs/>
</ds:datastoreItem>
</file>

<file path=customXml/itemProps4.xml><?xml version="1.0" encoding="utf-8"?>
<ds:datastoreItem xmlns:ds="http://schemas.openxmlformats.org/officeDocument/2006/customXml" ds:itemID="{B3CB564C-42C4-430D-95BC-58B48CE3A73C}">
  <ds:schemaRefs/>
</ds:datastoreItem>
</file>

<file path=customXml/itemProps5.xml><?xml version="1.0" encoding="utf-8"?>
<ds:datastoreItem xmlns:ds="http://schemas.openxmlformats.org/officeDocument/2006/customXml" ds:itemID="{8D0C11D7-A2E2-4B7E-9F1C-738FB53DCE0C}">
  <ds:schemaRefs/>
</ds:datastoreItem>
</file>

<file path=customXml/itemProps6.xml><?xml version="1.0" encoding="utf-8"?>
<ds:datastoreItem xmlns:ds="http://schemas.openxmlformats.org/officeDocument/2006/customXml" ds:itemID="{3E4DE978-FDC0-479A-A066-440BD05A94D6}">
  <ds:schemaRefs/>
</ds:datastoreItem>
</file>

<file path=customXml/itemProps7.xml><?xml version="1.0" encoding="utf-8"?>
<ds:datastoreItem xmlns:ds="http://schemas.openxmlformats.org/officeDocument/2006/customXml" ds:itemID="{098990C7-21D2-4273-AE29-1E05AC299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768daf-738f-46ad-a4e9-dd4688a82b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4854F48A-8987-4C37-88BF-47039104D583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0270B69F-30A2-4262-BEC6-B021E5AB84D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88653</TotalTime>
  <Pages>32</Pages>
  <Words>1036</Words>
  <Application>Microsoft Office PowerPoint</Application>
  <PresentationFormat>Widescreen</PresentationFormat>
  <Paragraphs>172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Lucida Grande</vt:lpstr>
      <vt:lpstr>Penn Medicine Template 2009</vt:lpstr>
      <vt:lpstr>Introduction to PennPathways 2.0 and AgileMD</vt:lpstr>
      <vt:lpstr>What is PennPathways?</vt:lpstr>
      <vt:lpstr>Why AgileMD? </vt:lpstr>
      <vt:lpstr>AgileMD is used by many similar health systems</vt:lpstr>
      <vt:lpstr>Project overview</vt:lpstr>
      <vt:lpstr>PowerPoint Presentation</vt:lpstr>
      <vt:lpstr>Other changes to pathways </vt:lpstr>
      <vt:lpstr>Now two options for structuring pathway content</vt:lpstr>
      <vt:lpstr>Other changes to pathways </vt:lpstr>
      <vt:lpstr> </vt:lpstr>
      <vt:lpstr>AgileMD Key Milestones (Workstream 1)</vt:lpstr>
      <vt:lpstr>PowerPoint Presentation</vt:lpstr>
      <vt:lpstr>4. PennChart </vt:lpstr>
      <vt:lpstr>Deep integration of pathways in PennChart – Overview of new features </vt:lpstr>
      <vt:lpstr>Deep integration of pathways in PennChart – Overview of new features </vt:lpstr>
      <vt:lpstr>PennPathways 2.0 to support new needs and increased demand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 </dc:subject>
  <dc:creator>PWheeler</dc:creator>
  <cp:keywords/>
  <dc:description/>
  <cp:lastModifiedBy>Rider, Rachael L</cp:lastModifiedBy>
  <cp:revision>1042</cp:revision>
  <cp:lastPrinted>2003-06-10T14:31:25Z</cp:lastPrinted>
  <dcterms:created xsi:type="dcterms:W3CDTF">2006-02-16T01:55:53Z</dcterms:created>
  <dcterms:modified xsi:type="dcterms:W3CDTF">2023-06-27T19:54:53Z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0x0101003ACBF7831BB46540BDA4B0ACBC75AAE3</vt:lpwstr>
  </property>
</Properties>
</file>